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9" r:id="rId3"/>
    <p:sldId id="318" r:id="rId4"/>
    <p:sldId id="319" r:id="rId5"/>
    <p:sldId id="320" r:id="rId6"/>
    <p:sldId id="321" r:id="rId7"/>
    <p:sldId id="322" r:id="rId8"/>
    <p:sldId id="323" r:id="rId9"/>
    <p:sldId id="271" r:id="rId10"/>
    <p:sldId id="327" r:id="rId11"/>
    <p:sldId id="324" r:id="rId12"/>
    <p:sldId id="328" r:id="rId13"/>
    <p:sldId id="329" r:id="rId14"/>
    <p:sldId id="325" r:id="rId15"/>
    <p:sldId id="267" r:id="rId16"/>
    <p:sldId id="326" r:id="rId17"/>
    <p:sldId id="280" r:id="rId18"/>
  </p:sldIdLst>
  <p:sldSz cx="9144000" cy="5143500" type="screen16x9"/>
  <p:notesSz cx="6858000" cy="9144000"/>
  <p:embeddedFontLst>
    <p:embeddedFont>
      <p:font typeface="Kaisei HarunoUmi" panose="020B0604020202020204" charset="-128"/>
      <p:regular r:id="rId20"/>
      <p:bold r:id="rId21"/>
    </p:embeddedFont>
    <p:embeddedFont>
      <p:font typeface="Albert Sans SemiBold" panose="020B0604020202020204" charset="0"/>
      <p:regular r:id="rId22"/>
      <p:bold r:id="rId23"/>
      <p:italic r:id="rId24"/>
      <p:boldItalic r:id="rId25"/>
    </p:embeddedFont>
    <p:embeddedFont>
      <p:font typeface="Urbanis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0B32F08-56E8-48C7-8431-5C19B6BE58D0}">
          <p14:sldIdLst>
            <p14:sldId id="256"/>
            <p14:sldId id="259"/>
            <p14:sldId id="318"/>
            <p14:sldId id="319"/>
            <p14:sldId id="320"/>
            <p14:sldId id="321"/>
            <p14:sldId id="322"/>
            <p14:sldId id="323"/>
            <p14:sldId id="271"/>
            <p14:sldId id="327"/>
            <p14:sldId id="324"/>
            <p14:sldId id="328"/>
            <p14:sldId id="329"/>
            <p14:sldId id="325"/>
            <p14:sldId id="267"/>
            <p14:sldId id="32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4A4"/>
    <a:srgbClr val="A4F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961B8B-0ADD-4544-A34B-BABD5CF4F564}">
  <a:tblStyle styleId="{9A961B8B-0ADD-4544-A34B-BABD5CF4F5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448641A-AA0B-4FD8-8B7C-0D6F466035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Lately interested in physics programming since learning about the </a:t>
            </a:r>
            <a:r>
              <a:rPr lang="en-GB" dirty="0" err="1"/>
              <a:t>physx</a:t>
            </a:r>
            <a:r>
              <a:rPr lang="en-GB" dirty="0"/>
              <a:t> library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516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88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51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70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330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65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many different optimized 2D engine, my focus was learning how it fits together and starting to get to know the basics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64253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without amp1&amp;2 it would’ve taken a long time to understand the math behind it.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3234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37614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68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18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035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12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3" cy="51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5350" y="1145850"/>
            <a:ext cx="5808000" cy="19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045350" y="3481646"/>
            <a:ext cx="58080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467479" y="417160"/>
            <a:ext cx="466500" cy="460200"/>
            <a:chOff x="447472" y="418975"/>
            <a:chExt cx="466500" cy="4602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19;p2"/>
          <p:cNvGrpSpPr/>
          <p:nvPr/>
        </p:nvGrpSpPr>
        <p:grpSpPr>
          <a:xfrm rot="5400000">
            <a:off x="8219485" y="417160"/>
            <a:ext cx="466500" cy="460200"/>
            <a:chOff x="447472" y="418975"/>
            <a:chExt cx="466500" cy="46020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200"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Urbanist"/>
              <a:buNone/>
              <a:defRPr sz="2400">
                <a:solidFill>
                  <a:schemeClr val="accent6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52" name="Google Shape;52;p5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5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396700" y="1400500"/>
            <a:ext cx="4350600" cy="14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Kaisei HarunoUmi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2396700" y="2815100"/>
            <a:ext cx="43506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89" name="Google Shape;89;p9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9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9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>
            <a:spLocks noGrp="1"/>
          </p:cNvSpPr>
          <p:nvPr>
            <p:ph type="title" hasCustomPrompt="1"/>
          </p:nvPr>
        </p:nvSpPr>
        <p:spPr>
          <a:xfrm>
            <a:off x="2223600" y="65912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1"/>
          </p:nvPr>
        </p:nvSpPr>
        <p:spPr>
          <a:xfrm>
            <a:off x="2223600" y="1264727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43211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3"/>
          </p:nvPr>
        </p:nvSpPr>
        <p:spPr>
          <a:xfrm>
            <a:off x="2223600" y="2565746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5453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5"/>
          </p:nvPr>
        </p:nvSpPr>
        <p:spPr>
          <a:xfrm>
            <a:off x="2223600" y="388556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"/>
              <a:buNone/>
              <a:defRPr sz="2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257" name="Google Shape;257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9" name="Google Shape;259;p23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260" name="Google Shape;260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2" name="Google Shape;262;p23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263" name="Google Shape;263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5" name="Google Shape;265;p23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266" name="Google Shape;266;p23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3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7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7"/>
          <p:cNvSpPr/>
          <p:nvPr/>
        </p:nvSpPr>
        <p:spPr>
          <a:xfrm rot="5400000">
            <a:off x="2025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7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7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10800000" flipH="1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8"/>
          <p:cNvGrpSpPr/>
          <p:nvPr/>
        </p:nvGrpSpPr>
        <p:grpSpPr>
          <a:xfrm>
            <a:off x="460500" y="407327"/>
            <a:ext cx="466500" cy="460200"/>
            <a:chOff x="447472" y="418975"/>
            <a:chExt cx="466500" cy="460200"/>
          </a:xfrm>
        </p:grpSpPr>
        <p:cxnSp>
          <p:nvCxnSpPr>
            <p:cNvPr id="331" name="Google Shape;331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3" name="Google Shape;333;p28"/>
          <p:cNvGrpSpPr/>
          <p:nvPr/>
        </p:nvGrpSpPr>
        <p:grpSpPr>
          <a:xfrm rot="5400000">
            <a:off x="8220042" y="407327"/>
            <a:ext cx="466500" cy="460200"/>
            <a:chOff x="447472" y="418975"/>
            <a:chExt cx="466500" cy="460200"/>
          </a:xfrm>
        </p:grpSpPr>
        <p:cxnSp>
          <p:nvCxnSpPr>
            <p:cNvPr id="334" name="Google Shape;334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6" name="Google Shape;336;p28"/>
          <p:cNvGrpSpPr/>
          <p:nvPr/>
        </p:nvGrpSpPr>
        <p:grpSpPr>
          <a:xfrm rot="10800000">
            <a:off x="8216942" y="4277212"/>
            <a:ext cx="466500" cy="460200"/>
            <a:chOff x="447472" y="418975"/>
            <a:chExt cx="466500" cy="460200"/>
          </a:xfrm>
        </p:grpSpPr>
        <p:cxnSp>
          <p:nvCxnSpPr>
            <p:cNvPr id="337" name="Google Shape;337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9" name="Google Shape;339;p28"/>
          <p:cNvGrpSpPr/>
          <p:nvPr/>
        </p:nvGrpSpPr>
        <p:grpSpPr>
          <a:xfrm rot="-5400000">
            <a:off x="457400" y="4277212"/>
            <a:ext cx="466500" cy="460200"/>
            <a:chOff x="447472" y="418975"/>
            <a:chExt cx="466500" cy="460200"/>
          </a:xfrm>
        </p:grpSpPr>
        <p:cxnSp>
          <p:nvCxnSpPr>
            <p:cNvPr id="340" name="Google Shape;340;p2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5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99475"/>
            <a:ext cx="65760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00"/>
              <a:buFont typeface="Kaisei HarunoUmi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00"/>
              <a:buNone/>
              <a:defRPr sz="97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1284000" y="28469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1" name="Google Shape;101;p11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102" name="Google Shape;102;p1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1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" name="Google Shape;104;p11"/>
          <p:cNvGrpSpPr/>
          <p:nvPr/>
        </p:nvGrpSpPr>
        <p:grpSpPr>
          <a:xfrm rot="10800000">
            <a:off x="8227039" y="4287045"/>
            <a:ext cx="466500" cy="460200"/>
            <a:chOff x="447472" y="418975"/>
            <a:chExt cx="466500" cy="460200"/>
          </a:xfrm>
        </p:grpSpPr>
        <p:cxnSp>
          <p:nvCxnSpPr>
            <p:cNvPr id="105" name="Google Shape;105;p11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11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4290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1998150" y="1307100"/>
            <a:ext cx="5147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Kaisei HarunoUmi"/>
              <a:buNone/>
              <a:defRPr sz="6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77" name="Google Shape;77;p8"/>
          <p:cNvSpPr/>
          <p:nvPr/>
        </p:nvSpPr>
        <p:spPr>
          <a:xfrm rot="5400000">
            <a:off x="86239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 rot="5400000">
            <a:off x="8623938" y="168550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rot="5400000">
            <a:off x="202550" y="4648675"/>
            <a:ext cx="314625" cy="319125"/>
          </a:xfrm>
          <a:prstGeom prst="flowChartDecision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437975" y="417160"/>
            <a:ext cx="466500" cy="460200"/>
            <a:chOff x="447472" y="418975"/>
            <a:chExt cx="466500" cy="460200"/>
          </a:xfrm>
        </p:grpSpPr>
        <p:cxnSp>
          <p:nvCxnSpPr>
            <p:cNvPr id="81" name="Google Shape;81;p8"/>
            <p:cNvCxnSpPr/>
            <p:nvPr/>
          </p:nvCxnSpPr>
          <p:spPr>
            <a:xfrm>
              <a:off x="450348" y="418975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447472" y="41897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0135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67000" y="333150"/>
            <a:ext cx="8409900" cy="4477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lbert Sans SemiBold"/>
              <a:buNone/>
              <a:defRPr sz="3300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Urbanist"/>
              <a:buChar char="■"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69" r:id="rId5"/>
    <p:sldLayoutId id="2147483673" r:id="rId6"/>
    <p:sldLayoutId id="2147483674" r:id="rId7"/>
    <p:sldLayoutId id="2147483680" r:id="rId8"/>
    <p:sldLayoutId id="214748368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ctrTitle"/>
          </p:nvPr>
        </p:nvSpPr>
        <p:spPr>
          <a:xfrm>
            <a:off x="1092856" y="511122"/>
            <a:ext cx="6958288" cy="2555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bg1"/>
                </a:solidFill>
              </a:rPr>
              <a:t>Building a 2D Physics Engine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59" name="Google Shape;359;p35"/>
          <p:cNvSpPr txBox="1">
            <a:spLocks noGrp="1"/>
          </p:cNvSpPr>
          <p:nvPr>
            <p:ph type="subTitle" idx="1"/>
          </p:nvPr>
        </p:nvSpPr>
        <p:spPr>
          <a:xfrm>
            <a:off x="1668000" y="3478792"/>
            <a:ext cx="58080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Twannes Claes – Game Development</a:t>
            </a:r>
            <a:endParaRPr dirty="0"/>
          </a:p>
        </p:txBody>
      </p:sp>
      <p:cxnSp>
        <p:nvCxnSpPr>
          <p:cNvPr id="360" name="Google Shape;360;p35"/>
          <p:cNvCxnSpPr>
            <a:cxnSpLocks/>
          </p:cNvCxnSpPr>
          <p:nvPr/>
        </p:nvCxnSpPr>
        <p:spPr>
          <a:xfrm>
            <a:off x="1957800" y="3203762"/>
            <a:ext cx="522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ctrTitle"/>
          </p:nvPr>
        </p:nvSpPr>
        <p:spPr>
          <a:xfrm>
            <a:off x="875896" y="660561"/>
            <a:ext cx="7392207" cy="9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Results </a:t>
            </a:r>
            <a:br>
              <a:rPr lang="en" sz="4800" dirty="0">
                <a:solidFill>
                  <a:schemeClr val="bg1"/>
                </a:solidFill>
              </a:rPr>
            </a:br>
            <a:r>
              <a:rPr lang="en" sz="2800" dirty="0">
                <a:solidFill>
                  <a:schemeClr val="bg1"/>
                </a:solidFill>
              </a:rPr>
              <a:t>Broad phase optimization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46478-69F1-29E8-FECC-1EEA9858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61" y="1809137"/>
            <a:ext cx="6260278" cy="29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6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ctrTitle"/>
          </p:nvPr>
        </p:nvSpPr>
        <p:spPr>
          <a:xfrm>
            <a:off x="875896" y="660561"/>
            <a:ext cx="7392207" cy="9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Results </a:t>
            </a:r>
            <a:br>
              <a:rPr lang="en" sz="4800" dirty="0">
                <a:solidFill>
                  <a:schemeClr val="bg1"/>
                </a:solidFill>
              </a:rPr>
            </a:br>
            <a:r>
              <a:rPr lang="en" sz="2800" dirty="0">
                <a:solidFill>
                  <a:schemeClr val="bg1"/>
                </a:solidFill>
              </a:rPr>
              <a:t>Performance/Complexity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48DB2-9E37-A9BB-C923-0D7CA091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6" y="2205317"/>
            <a:ext cx="3920500" cy="2358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7597A8-6955-901C-4E76-3B225C183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156" y="2206103"/>
            <a:ext cx="3920498" cy="23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0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D4DADD5-08B6-A6F4-0CF1-3A8C07766F8A}"/>
              </a:ext>
            </a:extLst>
          </p:cNvPr>
          <p:cNvSpPr/>
          <p:nvPr/>
        </p:nvSpPr>
        <p:spPr>
          <a:xfrm>
            <a:off x="988357" y="803116"/>
            <a:ext cx="1842249" cy="3529853"/>
          </a:xfrm>
          <a:prstGeom prst="rect">
            <a:avLst/>
          </a:prstGeom>
          <a:solidFill>
            <a:srgbClr val="A4F4A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6C4DA-57D1-719E-6C15-5C3C93360A7B}"/>
              </a:ext>
            </a:extLst>
          </p:cNvPr>
          <p:cNvSpPr/>
          <p:nvPr/>
        </p:nvSpPr>
        <p:spPr>
          <a:xfrm>
            <a:off x="3166781" y="803114"/>
            <a:ext cx="2080306" cy="3529853"/>
          </a:xfrm>
          <a:prstGeom prst="rect">
            <a:avLst/>
          </a:prstGeom>
          <a:solidFill>
            <a:srgbClr val="F4A4A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8" name="Google Shape;358;p35"/>
          <p:cNvSpPr txBox="1">
            <a:spLocks noGrp="1"/>
          </p:cNvSpPr>
          <p:nvPr>
            <p:ph type="ctrTitle"/>
          </p:nvPr>
        </p:nvSpPr>
        <p:spPr>
          <a:xfrm>
            <a:off x="5815855" y="2094551"/>
            <a:ext cx="2339788" cy="9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Results </a:t>
            </a:r>
            <a:br>
              <a:rPr lang="en" sz="4800" dirty="0">
                <a:solidFill>
                  <a:schemeClr val="bg1"/>
                </a:solidFill>
              </a:rPr>
            </a:br>
            <a:r>
              <a:rPr lang="en" sz="2800" dirty="0">
                <a:solidFill>
                  <a:schemeClr val="bg1"/>
                </a:solidFill>
              </a:rPr>
              <a:t>Determinism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971571-D7A8-C369-DA7A-B921ADBE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56" y="803115"/>
            <a:ext cx="4258731" cy="3529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752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ctrTitle"/>
          </p:nvPr>
        </p:nvSpPr>
        <p:spPr>
          <a:xfrm>
            <a:off x="875896" y="660561"/>
            <a:ext cx="7392207" cy="9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Results </a:t>
            </a:r>
            <a:br>
              <a:rPr lang="en" sz="4800" dirty="0">
                <a:solidFill>
                  <a:schemeClr val="bg1"/>
                </a:solidFill>
              </a:rPr>
            </a:br>
            <a:r>
              <a:rPr lang="en" sz="2800" dirty="0">
                <a:solidFill>
                  <a:schemeClr val="bg1"/>
                </a:solidFill>
              </a:rPr>
              <a:t>Accuracy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2" name="Picture 1" descr="A black and white image of squares&#10;&#10;Description automatically generated">
            <a:extLst>
              <a:ext uri="{FF2B5EF4-FFF2-40B4-BE49-F238E27FC236}">
                <a16:creationId xmlns:a16="http://schemas.microsoft.com/office/drawing/2014/main" id="{1FB9A10F-AA0A-A57B-F271-460C3574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00" y="2018486"/>
            <a:ext cx="4241398" cy="2464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01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ctrTitle"/>
          </p:nvPr>
        </p:nvSpPr>
        <p:spPr>
          <a:xfrm>
            <a:off x="1558546" y="579879"/>
            <a:ext cx="6026908" cy="95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Conclusions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24191-72A0-BB4C-052A-DF4C17214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3238" y="1631196"/>
            <a:ext cx="4857523" cy="2564970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Circle collisions are cheap and can be utilized to optimize other collisions.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Complex shapes introduce more complexity and decrease performance.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A fixed time step will result in a deterministic simulation when following the correct rules.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Accuracy is determined by the physics equation, optimizations, and constraints.</a:t>
            </a:r>
            <a:endParaRPr lang="en-BE" sz="1400" dirty="0">
              <a:latin typeface="Albert Sans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6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1998149" y="632923"/>
            <a:ext cx="5348047" cy="10098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bg1"/>
                </a:solidFill>
              </a:rPr>
              <a:t>Future work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ED5823F-9485-F9B6-06A3-8B5898229C6E}"/>
              </a:ext>
            </a:extLst>
          </p:cNvPr>
          <p:cNvSpPr txBox="1">
            <a:spLocks/>
          </p:cNvSpPr>
          <p:nvPr/>
        </p:nvSpPr>
        <p:spPr>
          <a:xfrm>
            <a:off x="820726" y="1945607"/>
            <a:ext cx="3045303" cy="17254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lbert Sans SemiBold" panose="020B0604020202020204" charset="0"/>
              </a:rPr>
              <a:t>More stabilization and optimizations</a:t>
            </a:r>
          </a:p>
          <a:p>
            <a:pPr marL="4254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lbert Sans SemiBold" panose="020B0604020202020204" charset="0"/>
            </a:endParaRPr>
          </a:p>
          <a:p>
            <a:pPr marL="4254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lbert Sans SemiBold" panose="020B0604020202020204" charset="0"/>
              </a:rPr>
              <a:t>Adding constraints</a:t>
            </a:r>
          </a:p>
          <a:p>
            <a:pPr marL="4254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lbert Sans SemiBold" panose="020B0604020202020204" charset="0"/>
            </a:endParaRPr>
          </a:p>
          <a:p>
            <a:pPr marL="4254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lbert Sans SemiBold" panose="020B0604020202020204" charset="0"/>
              </a:rPr>
              <a:t>Joint logic, cloth simulation, ropes, chains</a:t>
            </a:r>
            <a:endParaRPr lang="en-BE" dirty="0">
              <a:solidFill>
                <a:schemeClr val="bg1"/>
              </a:solidFill>
              <a:latin typeface="Albert Sans SemiBold" panose="020B0604020202020204" charset="0"/>
            </a:endParaRPr>
          </a:p>
        </p:txBody>
      </p:sp>
      <p:pic>
        <p:nvPicPr>
          <p:cNvPr id="1026" name="Picture 2" descr="Poly Bridge Preview [PC Early Access] – The Gamer With Kids">
            <a:extLst>
              <a:ext uri="{FF2B5EF4-FFF2-40B4-BE49-F238E27FC236}">
                <a16:creationId xmlns:a16="http://schemas.microsoft.com/office/drawing/2014/main" id="{C8D38173-DE18-2808-AE32-9DC7CA52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76" y="1945607"/>
            <a:ext cx="416560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7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1781739" y="741412"/>
            <a:ext cx="5580521" cy="8239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chemeClr val="bg1"/>
                </a:solidFill>
              </a:rPr>
              <a:t>Personal growth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Subtitle 5">
            <a:extLst>
              <a:ext uri="{FF2B5EF4-FFF2-40B4-BE49-F238E27FC236}">
                <a16:creationId xmlns:a16="http://schemas.microsoft.com/office/drawing/2014/main" id="{75467859-AFFF-CFB2-9C23-6BE5F21EDD1B}"/>
              </a:ext>
            </a:extLst>
          </p:cNvPr>
          <p:cNvSpPr txBox="1">
            <a:spLocks/>
          </p:cNvSpPr>
          <p:nvPr/>
        </p:nvSpPr>
        <p:spPr>
          <a:xfrm>
            <a:off x="591299" y="2159432"/>
            <a:ext cx="2950063" cy="1431656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Physics </a:t>
            </a:r>
            <a:b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</a:br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programming experience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15B87F44-C33F-AB33-6866-D98C33135FC3}"/>
              </a:ext>
            </a:extLst>
          </p:cNvPr>
          <p:cNvSpPr txBox="1">
            <a:spLocks/>
          </p:cNvSpPr>
          <p:nvPr/>
        </p:nvSpPr>
        <p:spPr>
          <a:xfrm>
            <a:off x="3096968" y="2159432"/>
            <a:ext cx="2950063" cy="1431656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Time management</a:t>
            </a:r>
            <a:b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</a:br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and</a:t>
            </a:r>
            <a:b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</a:br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independent study</a:t>
            </a: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1D0F603D-5607-36C6-003B-041352D015B2}"/>
              </a:ext>
            </a:extLst>
          </p:cNvPr>
          <p:cNvSpPr txBox="1">
            <a:spLocks/>
          </p:cNvSpPr>
          <p:nvPr/>
        </p:nvSpPr>
        <p:spPr>
          <a:xfrm>
            <a:off x="6119813" y="2159432"/>
            <a:ext cx="2484894" cy="1431656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Academic </a:t>
            </a:r>
            <a:b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</a:br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writing </a:t>
            </a:r>
            <a:b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</a:br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221806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>
            <a:spLocks noGrp="1"/>
          </p:cNvSpPr>
          <p:nvPr>
            <p:ph type="title"/>
          </p:nvPr>
        </p:nvSpPr>
        <p:spPr>
          <a:xfrm>
            <a:off x="720000" y="26826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Any questions?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0" name="Google Shape;651;p59">
            <a:extLst>
              <a:ext uri="{FF2B5EF4-FFF2-40B4-BE49-F238E27FC236}">
                <a16:creationId xmlns:a16="http://schemas.microsoft.com/office/drawing/2014/main" id="{DB1A48CB-D55F-3A19-D420-352D887D4AF4}"/>
              </a:ext>
            </a:extLst>
          </p:cNvPr>
          <p:cNvSpPr txBox="1">
            <a:spLocks/>
          </p:cNvSpPr>
          <p:nvPr/>
        </p:nvSpPr>
        <p:spPr>
          <a:xfrm>
            <a:off x="720000" y="1884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aisei HarunoUmi"/>
              <a:buNone/>
              <a:defRPr sz="3300" b="0" i="0" u="none" strike="noStrike" cap="none">
                <a:solidFill>
                  <a:schemeClr val="l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 sz="3300" b="0" i="0" u="none" strike="noStrike" cap="none"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 sz="3300" b="0" i="0" u="none" strike="noStrike" cap="none"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 sz="3300" b="0" i="0" u="none" strike="noStrike" cap="none"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 sz="3300" b="0" i="0" u="none" strike="noStrike" cap="none"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 sz="3300" b="0" i="0" u="none" strike="noStrike" cap="none"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 sz="3300" b="0" i="0" u="none" strike="noStrike" cap="none"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 sz="3300" b="0" i="0" u="none" strike="noStrike" cap="none"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Kaisei HarunoUmi"/>
              <a:buNone/>
              <a:defRPr sz="3300" b="0" i="0" u="none" strike="noStrike" cap="none">
                <a:solidFill>
                  <a:schemeClr val="accent1"/>
                </a:solidFill>
                <a:latin typeface="Kaisei HarunoUmi"/>
                <a:ea typeface="Kaisei HarunoUmi"/>
                <a:cs typeface="Kaisei HarunoUmi"/>
                <a:sym typeface="Kaisei HarunoUmi"/>
              </a:defRPr>
            </a:lvl9pPr>
          </a:lstStyle>
          <a:p>
            <a:r>
              <a:rPr lang="en-GB" sz="44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06882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8C6D8B8-0477-E21A-00D2-D6E74A36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50" y="506534"/>
            <a:ext cx="7267500" cy="501600"/>
          </a:xfrm>
        </p:spPr>
        <p:txBody>
          <a:bodyPr/>
          <a:lstStyle/>
          <a:p>
            <a:r>
              <a:rPr lang="en-GB" sz="3200" b="1" dirty="0">
                <a:solidFill>
                  <a:schemeClr val="bg1"/>
                </a:solidFill>
              </a:rPr>
              <a:t>Final Result</a:t>
            </a:r>
            <a:endParaRPr lang="en-BE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25421CC-6AF3-CD7C-5141-1830CBC3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79" y="1023682"/>
            <a:ext cx="4808442" cy="36110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28A8-B44F-7CFE-D0E8-3693300A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7" y="650226"/>
            <a:ext cx="6098241" cy="1010487"/>
          </a:xfrm>
        </p:spPr>
        <p:txBody>
          <a:bodyPr anchor="ctr"/>
          <a:lstStyle/>
          <a:p>
            <a:r>
              <a:rPr lang="en-GB" sz="4800" dirty="0">
                <a:solidFill>
                  <a:schemeClr val="bg1"/>
                </a:solidFill>
              </a:rPr>
              <a:t>Focus</a:t>
            </a:r>
            <a:endParaRPr lang="en-BE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CDE3D-09B3-D414-8344-6E3676E06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633" y="1613648"/>
            <a:ext cx="5330728" cy="2733168"/>
          </a:xfrm>
        </p:spPr>
        <p:txBody>
          <a:bodyPr/>
          <a:lstStyle/>
          <a:p>
            <a:pPr marL="139700" indent="0" algn="l"/>
            <a:endParaRPr lang="en-GB" dirty="0">
              <a:latin typeface="Albert Sans SemiBold" panose="020B0604020202020204" charset="0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Understanding the inner workings of a physics engine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Comparing and researching different calculations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Exploring how various shapes interact with each other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Researching solutions for a better simulation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Testing how to keep a deterministic simulation</a:t>
            </a:r>
          </a:p>
        </p:txBody>
      </p:sp>
    </p:spTree>
    <p:extLst>
      <p:ext uri="{BB962C8B-B14F-4D97-AF65-F5344CB8AC3E}">
        <p14:creationId xmlns:p14="http://schemas.microsoft.com/office/powerpoint/2010/main" val="243422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8;p35">
            <a:extLst>
              <a:ext uri="{FF2B5EF4-FFF2-40B4-BE49-F238E27FC236}">
                <a16:creationId xmlns:a16="http://schemas.microsoft.com/office/drawing/2014/main" id="{98A67443-249F-8DA0-8E01-E17CD90397A8}"/>
              </a:ext>
            </a:extLst>
          </p:cNvPr>
          <p:cNvSpPr txBox="1">
            <a:spLocks/>
          </p:cNvSpPr>
          <p:nvPr/>
        </p:nvSpPr>
        <p:spPr>
          <a:xfrm>
            <a:off x="1121290" y="665763"/>
            <a:ext cx="6901420" cy="1189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5400" dirty="0">
                <a:solidFill>
                  <a:schemeClr val="bg1"/>
                </a:solidFill>
                <a:latin typeface="Albert Sans SemiBold" panose="020B0604020202020204" charset="0"/>
              </a:rPr>
              <a:t>Research Question</a:t>
            </a:r>
            <a:endParaRPr lang="en-GB" sz="4400" dirty="0">
              <a:solidFill>
                <a:schemeClr val="bg1"/>
              </a:solidFill>
              <a:latin typeface="Albert Sans SemiBol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42C71-39BA-4DEC-22FC-6DE0C9F3945C}"/>
              </a:ext>
            </a:extLst>
          </p:cNvPr>
          <p:cNvSpPr txBox="1"/>
          <p:nvPr/>
        </p:nvSpPr>
        <p:spPr>
          <a:xfrm>
            <a:off x="1933014" y="2024144"/>
            <a:ext cx="5277971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C000"/>
                </a:solidFill>
                <a:effectLst/>
                <a:latin typeface="Albert Sans Semi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diverse shapes within a 2D physics engine impact simulation accuracy, computational efficiency, and deterministic physics?</a:t>
            </a:r>
            <a:endParaRPr lang="en-BE" sz="1100" dirty="0">
              <a:solidFill>
                <a:srgbClr val="FFC000"/>
              </a:solidFill>
              <a:effectLst/>
              <a:latin typeface="Albert Sans Semi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2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FE32F-7E1E-A0C9-B24C-A53BBD42FE1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92580" y="719530"/>
            <a:ext cx="5158835" cy="7689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Theoretical Study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4CBCF-52BB-E255-04C4-D927E0684309}"/>
              </a:ext>
            </a:extLst>
          </p:cNvPr>
          <p:cNvSpPr txBox="1"/>
          <p:nvPr/>
        </p:nvSpPr>
        <p:spPr>
          <a:xfrm>
            <a:off x="2186823" y="2002667"/>
            <a:ext cx="47703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lbert Sans SemiBold" panose="020B0604020202020204" charset="0"/>
              </a:rPr>
              <a:t>Understanding rigid body kinematics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lbert Sans SemiBold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lbert Sans SemiBold" panose="020B0604020202020204" charset="0"/>
              </a:rPr>
              <a:t>Calculations for collision detection and resolving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lbert Sans SemiBold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lbert Sans SemiBold" panose="020B0604020202020204" charset="0"/>
              </a:rPr>
              <a:t>Difference between convex and concave polygons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lbert Sans SemiBold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lbert Sans SemiBold" panose="020B0604020202020204" charset="0"/>
              </a:rPr>
              <a:t>Research different physics equations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Albert Sans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72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618086-D3FE-EAE1-41E9-55B9136E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0" y="1827109"/>
            <a:ext cx="3771600" cy="2537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and white image of circles and squares&#10;&#10;Description automatically generated">
            <a:extLst>
              <a:ext uri="{FF2B5EF4-FFF2-40B4-BE49-F238E27FC236}">
                <a16:creationId xmlns:a16="http://schemas.microsoft.com/office/drawing/2014/main" id="{C15D851E-B795-3A93-FBCC-C96DFF9B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32" y="483870"/>
            <a:ext cx="3577759" cy="1485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F31182-ACF5-B4F1-D35F-70C336EB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96" y="2112162"/>
            <a:ext cx="3588644" cy="2499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B64FE8-5CE7-9EE6-F4CB-C5A517D9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666" y="685914"/>
            <a:ext cx="3409958" cy="1565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9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82B6-3355-7990-52C1-8E2BB8EC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21913"/>
            <a:ext cx="7704000" cy="572700"/>
          </a:xfrm>
        </p:spPr>
        <p:txBody>
          <a:bodyPr/>
          <a:lstStyle/>
          <a:p>
            <a:r>
              <a:rPr lang="en-GB" sz="4000" dirty="0">
                <a:solidFill>
                  <a:schemeClr val="bg1"/>
                </a:solidFill>
              </a:rPr>
              <a:t>Research Scope</a:t>
            </a:r>
            <a:endParaRPr lang="en-BE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1A299-B430-70CE-84B3-CCA1CD28739B}"/>
              </a:ext>
            </a:extLst>
          </p:cNvPr>
          <p:cNvSpPr txBox="1"/>
          <p:nvPr/>
        </p:nvSpPr>
        <p:spPr>
          <a:xfrm>
            <a:off x="1995213" y="3157456"/>
            <a:ext cx="1953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Minimal optimizations</a:t>
            </a:r>
            <a:endParaRPr lang="en-BE" sz="2000" dirty="0">
              <a:solidFill>
                <a:schemeClr val="bg1"/>
              </a:solidFill>
              <a:latin typeface="Albert Sans Semi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C6517-1CC8-4E2A-47C8-F67389F8C3F0}"/>
              </a:ext>
            </a:extLst>
          </p:cNvPr>
          <p:cNvSpPr txBox="1"/>
          <p:nvPr/>
        </p:nvSpPr>
        <p:spPr>
          <a:xfrm>
            <a:off x="4909579" y="3157456"/>
            <a:ext cx="2322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Using external math library</a:t>
            </a:r>
            <a:endParaRPr lang="en-BE" sz="2000" dirty="0">
              <a:solidFill>
                <a:schemeClr val="bg1"/>
              </a:solidFill>
              <a:latin typeface="Albert Sans SemiBold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0B294-64B6-49A7-E60E-DA45CE1779AE}"/>
              </a:ext>
            </a:extLst>
          </p:cNvPr>
          <p:cNvSpPr txBox="1"/>
          <p:nvPr/>
        </p:nvSpPr>
        <p:spPr>
          <a:xfrm>
            <a:off x="2971801" y="2063919"/>
            <a:ext cx="2635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Leave out concave polygons</a:t>
            </a:r>
            <a:endParaRPr lang="en-BE" sz="2000" dirty="0">
              <a:solidFill>
                <a:schemeClr val="bg1"/>
              </a:solidFill>
              <a:latin typeface="Albert Sans SemiBol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43887-D2A6-B07A-8660-98280776F8E8}"/>
              </a:ext>
            </a:extLst>
          </p:cNvPr>
          <p:cNvSpPr txBox="1"/>
          <p:nvPr/>
        </p:nvSpPr>
        <p:spPr>
          <a:xfrm>
            <a:off x="720000" y="2093621"/>
            <a:ext cx="157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Stick to 2D</a:t>
            </a:r>
            <a:endParaRPr lang="en-BE" sz="2000" dirty="0">
              <a:solidFill>
                <a:schemeClr val="bg1"/>
              </a:solidFill>
              <a:latin typeface="Albert Sans SemiBol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F4747-7AE3-33A7-EA86-464CEC56AA36}"/>
              </a:ext>
            </a:extLst>
          </p:cNvPr>
          <p:cNvSpPr txBox="1"/>
          <p:nvPr/>
        </p:nvSpPr>
        <p:spPr>
          <a:xfrm>
            <a:off x="6286501" y="2063919"/>
            <a:ext cx="191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Collisions</a:t>
            </a:r>
            <a:r>
              <a:rPr lang="en-GB" sz="2400" dirty="0">
                <a:solidFill>
                  <a:schemeClr val="bg1"/>
                </a:solidFill>
                <a:latin typeface="Albert Sans SemiBold" panose="020B0604020202020204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Albert Sans SemiBold" panose="020B0604020202020204" charset="0"/>
              </a:rPr>
              <a:t>only</a:t>
            </a:r>
            <a:endParaRPr lang="en-BE" sz="2400" dirty="0">
              <a:solidFill>
                <a:schemeClr val="bg1"/>
              </a:solidFill>
              <a:latin typeface="Albert Sans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85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title"/>
          </p:nvPr>
        </p:nvSpPr>
        <p:spPr>
          <a:xfrm>
            <a:off x="2396699" y="656581"/>
            <a:ext cx="4833259" cy="92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bg1"/>
                </a:solidFill>
              </a:rPr>
              <a:t>Methodology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92" name="Google Shape;392;p38"/>
          <p:cNvSpPr txBox="1">
            <a:spLocks noGrp="1"/>
          </p:cNvSpPr>
          <p:nvPr>
            <p:ph type="subTitle" idx="1"/>
          </p:nvPr>
        </p:nvSpPr>
        <p:spPr>
          <a:xfrm>
            <a:off x="1549830" y="1733760"/>
            <a:ext cx="6044339" cy="2611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Built a framework with graphics, input, and math library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Game loop that can update and draw while adding objects during a running simulation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Set up a rigid body kinematics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Set up a collision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dirty="0">
              <a:latin typeface="Albert Sans SemiBold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Set up scenarios to conduct experiments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lbert Sans SemiBold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Albert Sans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31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>
            <a:spLocks noGrp="1"/>
          </p:cNvSpPr>
          <p:nvPr>
            <p:ph type="title"/>
          </p:nvPr>
        </p:nvSpPr>
        <p:spPr>
          <a:xfrm>
            <a:off x="1283999" y="620464"/>
            <a:ext cx="65760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bg1"/>
                </a:solidFill>
              </a:rPr>
              <a:t>Goals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00" name="Google Shape;500;p50"/>
          <p:cNvSpPr txBox="1">
            <a:spLocks noGrp="1"/>
          </p:cNvSpPr>
          <p:nvPr>
            <p:ph type="subTitle" idx="1"/>
          </p:nvPr>
        </p:nvSpPr>
        <p:spPr>
          <a:xfrm>
            <a:off x="2112017" y="1699484"/>
            <a:ext cx="4919967" cy="2823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Stable simulation where circles, boxes, and convex polygons interact in an intuitive way.</a:t>
            </a:r>
            <a:br>
              <a:rPr lang="en-GB" sz="1400" dirty="0">
                <a:latin typeface="Albert Sans SemiBold" panose="020B0604020202020204" charset="0"/>
              </a:rPr>
            </a:br>
            <a:endParaRPr lang="en-GB" sz="1400" dirty="0">
              <a:latin typeface="Albert Sans SemiBold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Doesn’t have to be optimized, but small optimizations are welcome.</a:t>
            </a:r>
            <a:br>
              <a:rPr lang="en-GB" sz="1400" dirty="0">
                <a:latin typeface="Albert Sans SemiBold" panose="020B0604020202020204" charset="0"/>
              </a:rPr>
            </a:br>
            <a:endParaRPr lang="en-GB" sz="1400" dirty="0">
              <a:latin typeface="Albert Sans SemiBold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Experiment with various shapes, to see what happens to the simulation qua complexity, performance, and accuracy.</a:t>
            </a:r>
            <a:br>
              <a:rPr lang="en-GB" sz="1400" dirty="0">
                <a:latin typeface="Albert Sans SemiBold" panose="020B0604020202020204" charset="0"/>
              </a:rPr>
            </a:br>
            <a:endParaRPr lang="en-GB" sz="1400" dirty="0">
              <a:latin typeface="Albert Sans SemiBold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Albert Sans SemiBold" panose="020B0604020202020204" charset="0"/>
              </a:rPr>
              <a:t>Getting to understand the calculations for collisions and potential improvements.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>
              <a:latin typeface="Albert Sans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75474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s for Middle School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99EEFF"/>
      </a:accent1>
      <a:accent2>
        <a:srgbClr val="01010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376</Words>
  <Application>Microsoft Office PowerPoint</Application>
  <PresentationFormat>On-screen Show (16:9)</PresentationFormat>
  <Paragraphs>72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Urbanist</vt:lpstr>
      <vt:lpstr>Kaisei HarunoUmi</vt:lpstr>
      <vt:lpstr>Albert Sans SemiBold</vt:lpstr>
      <vt:lpstr>Physics for Middle School by Slidesgo</vt:lpstr>
      <vt:lpstr>Building a 2D Physics Engine</vt:lpstr>
      <vt:lpstr>Final Result</vt:lpstr>
      <vt:lpstr>Focus</vt:lpstr>
      <vt:lpstr>PowerPoint Presentation</vt:lpstr>
      <vt:lpstr>Theoretical Study</vt:lpstr>
      <vt:lpstr>PowerPoint Presentation</vt:lpstr>
      <vt:lpstr>Research Scope</vt:lpstr>
      <vt:lpstr>Methodology</vt:lpstr>
      <vt:lpstr>Goals</vt:lpstr>
      <vt:lpstr>Results  Broad phase optimization</vt:lpstr>
      <vt:lpstr>Results  Performance/Complexity</vt:lpstr>
      <vt:lpstr>Results  Determinism</vt:lpstr>
      <vt:lpstr>Results  Accuracy</vt:lpstr>
      <vt:lpstr>Conclusions</vt:lpstr>
      <vt:lpstr>Future work</vt:lpstr>
      <vt:lpstr>Personal growth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2D Physics Engine</dc:title>
  <cp:lastModifiedBy>Twannes Claes</cp:lastModifiedBy>
  <cp:revision>13</cp:revision>
  <dcterms:modified xsi:type="dcterms:W3CDTF">2024-01-15T19:43:58Z</dcterms:modified>
</cp:coreProperties>
</file>